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9" r:id="rId3"/>
    <p:sldId id="257" r:id="rId4"/>
    <p:sldId id="258" r:id="rId5"/>
    <p:sldId id="270" r:id="rId6"/>
    <p:sldId id="259" r:id="rId7"/>
    <p:sldId id="260" r:id="rId8"/>
    <p:sldId id="261" r:id="rId9"/>
    <p:sldId id="263" r:id="rId10"/>
    <p:sldId id="264" r:id="rId11"/>
    <p:sldId id="265" r:id="rId12"/>
    <p:sldId id="262" r:id="rId13"/>
    <p:sldId id="266" r:id="rId14"/>
    <p:sldId id="267" r:id="rId15"/>
    <p:sldId id="268"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bie Westmoreland" initials="DW" lastIdx="5" clrIdx="0"/>
  <p:cmAuthor id="1" name="John Mitchell" initials="JM" lastIdx="6"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2564C9-8DEC-4158-AD79-7B9932075C81}" type="datetimeFigureOut">
              <a:rPr lang="en-GB" smtClean="0"/>
              <a:t>02/11/2020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65600-B59B-4B31-ADE8-DB4734885BE6}" type="slidenum">
              <a:rPr lang="en-GB" smtClean="0"/>
              <a:t>‹#›</a:t>
            </a:fld>
            <a:endParaRPr lang="en-GB"/>
          </a:p>
        </p:txBody>
      </p:sp>
    </p:spTree>
    <p:extLst>
      <p:ext uri="{BB962C8B-B14F-4D97-AF65-F5344CB8AC3E}">
        <p14:creationId xmlns:p14="http://schemas.microsoft.com/office/powerpoint/2010/main" val="3009908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4F65600-B59B-4B31-ADE8-DB4734885BE6}" type="slidenum">
              <a:rPr lang="en-GB" smtClean="0"/>
              <a:t>3</a:t>
            </a:fld>
            <a:endParaRPr lang="en-GB"/>
          </a:p>
        </p:txBody>
      </p:sp>
    </p:spTree>
    <p:extLst>
      <p:ext uri="{BB962C8B-B14F-4D97-AF65-F5344CB8AC3E}">
        <p14:creationId xmlns:p14="http://schemas.microsoft.com/office/powerpoint/2010/main" val="182693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B66E8D4-4A72-46BF-BD8C-FBB5103F5719}"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351047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66E8D4-4A72-46BF-BD8C-FBB5103F5719}"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1340577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66E8D4-4A72-46BF-BD8C-FBB5103F5719}"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1484956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66E8D4-4A72-46BF-BD8C-FBB5103F5719}"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272388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66E8D4-4A72-46BF-BD8C-FBB5103F5719}"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782049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B66E8D4-4A72-46BF-BD8C-FBB5103F5719}"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725256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B66E8D4-4A72-46BF-BD8C-FBB5103F5719}" type="datetimeFigureOut">
              <a:rPr lang="en-GB" smtClean="0"/>
              <a:t>02/11/2020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2949669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B66E8D4-4A72-46BF-BD8C-FBB5103F5719}" type="datetimeFigureOut">
              <a:rPr lang="en-GB" smtClean="0"/>
              <a:t>02/11/2020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325849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6E8D4-4A72-46BF-BD8C-FBB5103F5719}" type="datetimeFigureOut">
              <a:rPr lang="en-GB" smtClean="0"/>
              <a:t>02/11/2020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422899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66E8D4-4A72-46BF-BD8C-FBB5103F5719}"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2956864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66E8D4-4A72-46BF-BD8C-FBB5103F5719}"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F8E180-F6FE-4E24-86DF-78215486FDC9}" type="slidenum">
              <a:rPr lang="en-GB" smtClean="0"/>
              <a:t>‹#›</a:t>
            </a:fld>
            <a:endParaRPr lang="en-GB"/>
          </a:p>
        </p:txBody>
      </p:sp>
    </p:spTree>
    <p:extLst>
      <p:ext uri="{BB962C8B-B14F-4D97-AF65-F5344CB8AC3E}">
        <p14:creationId xmlns:p14="http://schemas.microsoft.com/office/powerpoint/2010/main" val="1308976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6E8D4-4A72-46BF-BD8C-FBB5103F5719}" type="datetimeFigureOut">
              <a:rPr lang="en-GB" smtClean="0"/>
              <a:t>02/11/2020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8E180-F6FE-4E24-86DF-78215486FDC9}" type="slidenum">
              <a:rPr lang="en-GB" smtClean="0"/>
              <a:t>‹#›</a:t>
            </a:fld>
            <a:endParaRPr lang="en-GB"/>
          </a:p>
        </p:txBody>
      </p:sp>
    </p:spTree>
    <p:extLst>
      <p:ext uri="{BB962C8B-B14F-4D97-AF65-F5344CB8AC3E}">
        <p14:creationId xmlns:p14="http://schemas.microsoft.com/office/powerpoint/2010/main" val="3296349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ing.com/images/search?view=detailV2&amp;ccid=E8Qb4UlI&amp;id=3B029ECC59F448415F3A27F74FEB607419A578DD&amp;thid=OIP.E8Qb4UlIlwKYlo_XpSeFSwAAAA&amp;mediaurl=https://img1.wsimg.com/isteam/ip/011c0d64-1727-4e7d-9411-d0c10d1b0104/iStock-175416818%20(1).jpg/:/rs%3Dw:388,h:194,cg:true/cr%3Dw:388,h:194&amp;exph=194&amp;expw=290&amp;q=the+phone+rings&amp;simid=608050520508992059&amp;ck=AFAB63DB37FDBD7C2A11901D61C492F8&amp;selectedindex=2&amp;form=IRPRST&amp;ajaxhist=0&amp;vt=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340768"/>
            <a:ext cx="7772400" cy="2088232"/>
          </a:xfrm>
        </p:spPr>
        <p:txBody>
          <a:bodyPr>
            <a:normAutofit fontScale="90000"/>
          </a:bodyPr>
          <a:lstStyle/>
          <a:p>
            <a:r>
              <a:rPr lang="en-GB" dirty="0" smtClean="0"/>
              <a:t/>
            </a:r>
            <a:br>
              <a:rPr lang="en-GB" dirty="0" smtClean="0"/>
            </a:br>
            <a:r>
              <a:rPr lang="en-GB" dirty="0" smtClean="0"/>
              <a:t>“Making it Real”</a:t>
            </a:r>
            <a:br>
              <a:rPr lang="en-GB" dirty="0" smtClean="0"/>
            </a:br>
            <a:r>
              <a:rPr lang="en-GB" dirty="0" smtClean="0"/>
              <a:t/>
            </a:r>
            <a:br>
              <a:rPr lang="en-GB" dirty="0" smtClean="0"/>
            </a:br>
            <a:r>
              <a:rPr lang="en-GB" dirty="0" smtClean="0"/>
              <a:t>The Discovery of Agile Primary Care</a:t>
            </a:r>
            <a:br>
              <a:rPr lang="en-GB" dirty="0" smtClean="0"/>
            </a:br>
            <a:r>
              <a:rPr lang="en-GB" dirty="0" smtClean="0"/>
              <a:t/>
            </a:r>
            <a:br>
              <a:rPr lang="en-GB" dirty="0" smtClean="0"/>
            </a:br>
            <a:endParaRPr lang="en-GB" i="1" dirty="0"/>
          </a:p>
        </p:txBody>
      </p:sp>
      <p:sp>
        <p:nvSpPr>
          <p:cNvPr id="3" name="Subtitle 2"/>
          <p:cNvSpPr>
            <a:spLocks noGrp="1"/>
          </p:cNvSpPr>
          <p:nvPr>
            <p:ph type="subTitle" idx="1"/>
          </p:nvPr>
        </p:nvSpPr>
        <p:spPr>
          <a:xfrm>
            <a:off x="1403648" y="3140968"/>
            <a:ext cx="6400800" cy="1752600"/>
          </a:xfrm>
        </p:spPr>
        <p:txBody>
          <a:bodyPr/>
          <a:lstStyle/>
          <a:p>
            <a:endParaRPr lang="en-GB" dirty="0" smtClean="0"/>
          </a:p>
          <a:p>
            <a:r>
              <a:rPr lang="en-GB" dirty="0" smtClean="0"/>
              <a:t>The HC&amp;V Crew</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7798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Remote Consultations </a:t>
            </a:r>
            <a:endParaRPr lang="en-GB" dirty="0"/>
          </a:p>
        </p:txBody>
      </p:sp>
      <p:sp>
        <p:nvSpPr>
          <p:cNvPr id="3" name="Content Placeholder 2"/>
          <p:cNvSpPr>
            <a:spLocks noGrp="1"/>
          </p:cNvSpPr>
          <p:nvPr>
            <p:ph idx="1"/>
          </p:nvPr>
        </p:nvSpPr>
        <p:spPr>
          <a:xfrm>
            <a:off x="457200" y="1268760"/>
            <a:ext cx="8229600" cy="5112568"/>
          </a:xfrm>
        </p:spPr>
        <p:txBody>
          <a:bodyPr>
            <a:normAutofit fontScale="85000" lnSpcReduction="20000"/>
          </a:bodyPr>
          <a:lstStyle/>
          <a:p>
            <a:r>
              <a:rPr lang="en-GB" dirty="0" smtClean="0"/>
              <a:t>Our Clinical Champions were very clear on this</a:t>
            </a:r>
          </a:p>
          <a:p>
            <a:pPr lvl="1"/>
            <a:r>
              <a:rPr lang="en-GB" dirty="0" smtClean="0"/>
              <a:t>accuRx is the best solution for us</a:t>
            </a:r>
          </a:p>
          <a:p>
            <a:pPr lvl="2"/>
            <a:r>
              <a:rPr lang="en-GB" dirty="0" smtClean="0"/>
              <a:t>It’s easy to use</a:t>
            </a:r>
          </a:p>
          <a:p>
            <a:pPr lvl="2"/>
            <a:r>
              <a:rPr lang="en-GB" dirty="0" smtClean="0"/>
              <a:t>It fits into clinical workflow</a:t>
            </a:r>
          </a:p>
          <a:p>
            <a:pPr lvl="2"/>
            <a:r>
              <a:rPr lang="en-GB" dirty="0" smtClean="0"/>
              <a:t>It integrates with S1 and EMIS  (So a standard approach)</a:t>
            </a:r>
          </a:p>
          <a:p>
            <a:pPr lvl="2"/>
            <a:r>
              <a:rPr lang="en-GB" dirty="0" smtClean="0"/>
              <a:t>It works over SMS</a:t>
            </a:r>
          </a:p>
          <a:p>
            <a:pPr lvl="1"/>
            <a:r>
              <a:rPr lang="en-GB" dirty="0" smtClean="0"/>
              <a:t>We found out that it was easy to deploy</a:t>
            </a:r>
          </a:p>
          <a:p>
            <a:pPr lvl="1"/>
            <a:r>
              <a:rPr lang="en-GB" dirty="0" smtClean="0"/>
              <a:t>IT WAS FREE (for now)</a:t>
            </a:r>
          </a:p>
          <a:p>
            <a:pPr lvl="1"/>
            <a:r>
              <a:rPr lang="en-GB" dirty="0" smtClean="0"/>
              <a:t>We also found out that it met NHS Standards</a:t>
            </a:r>
          </a:p>
          <a:p>
            <a:r>
              <a:rPr lang="en-GB" dirty="0" smtClean="0"/>
              <a:t>By early April 100% of HCV practices had access to VC</a:t>
            </a:r>
          </a:p>
          <a:p>
            <a:r>
              <a:rPr lang="en-GB" dirty="0" smtClean="0"/>
              <a:t>For both VC and bulk </a:t>
            </a:r>
            <a:r>
              <a:rPr lang="en-GB" dirty="0" err="1"/>
              <a:t>c</a:t>
            </a:r>
            <a:r>
              <a:rPr lang="en-GB" dirty="0" err="1" smtClean="0"/>
              <a:t>omms</a:t>
            </a:r>
            <a:r>
              <a:rPr lang="en-GB" dirty="0" smtClean="0"/>
              <a:t> SMS was worth it’s weight in gold</a:t>
            </a:r>
          </a:p>
          <a:p>
            <a:r>
              <a:rPr lang="en-GB" dirty="0" smtClean="0"/>
              <a:t>However the limitations of our existing procurement of OC solution did become apparent…</a:t>
            </a:r>
            <a:endParaRPr lang="en-GB" dirty="0"/>
          </a:p>
        </p:txBody>
      </p:sp>
    </p:spTree>
    <p:extLst>
      <p:ext uri="{BB962C8B-B14F-4D97-AF65-F5344CB8AC3E}">
        <p14:creationId xmlns:p14="http://schemas.microsoft.com/office/powerpoint/2010/main" val="101250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3">
                                            <p:txEl>
                                              <p:pRg st="10" end="10"/>
                                            </p:txEl>
                                          </p:spTgt>
                                        </p:tgtEl>
                                        <p:attrNameLst>
                                          <p:attrName>style.visibility</p:attrName>
                                        </p:attrNameLst>
                                      </p:cBhvr>
                                      <p:to>
                                        <p:strVal val="visible"/>
                                      </p:to>
                                    </p:set>
                                    <p:animEffect transition="in" filter="fade">
                                      <p:cBhvr>
                                        <p:cTn id="69" dur="1000"/>
                                        <p:tgtEl>
                                          <p:spTgt spid="3">
                                            <p:txEl>
                                              <p:pRg st="10" end="10"/>
                                            </p:txEl>
                                          </p:spTgt>
                                        </p:tgtEl>
                                      </p:cBhvr>
                                    </p:animEffect>
                                    <p:anim calcmode="lin" valueType="num">
                                      <p:cBhvr>
                                        <p:cTn id="70"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nodeType="clickEffect">
                                  <p:stCondLst>
                                    <p:cond delay="0"/>
                                  </p:stCondLst>
                                  <p:childTnLst>
                                    <p:set>
                                      <p:cBhvr>
                                        <p:cTn id="75" dur="1" fill="hold">
                                          <p:stCondLst>
                                            <p:cond delay="0"/>
                                          </p:stCondLst>
                                        </p:cTn>
                                        <p:tgtEl>
                                          <p:spTgt spid="3">
                                            <p:txEl>
                                              <p:pRg st="11" end="11"/>
                                            </p:txEl>
                                          </p:spTgt>
                                        </p:tgtEl>
                                        <p:attrNameLst>
                                          <p:attrName>style.visibility</p:attrName>
                                        </p:attrNameLst>
                                      </p:cBhvr>
                                      <p:to>
                                        <p:strVal val="visible"/>
                                      </p:to>
                                    </p:set>
                                    <p:animEffect transition="in" filter="fade">
                                      <p:cBhvr>
                                        <p:cTn id="76" dur="1000"/>
                                        <p:tgtEl>
                                          <p:spTgt spid="3">
                                            <p:txEl>
                                              <p:pRg st="11" end="11"/>
                                            </p:txEl>
                                          </p:spTgt>
                                        </p:tgtEl>
                                      </p:cBhvr>
                                    </p:animEffect>
                                    <p:anim calcmode="lin" valueType="num">
                                      <p:cBhvr>
                                        <p:cTn id="77"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Personal Responsibility </a:t>
            </a:r>
            <a:endParaRPr lang="en-GB" dirty="0"/>
          </a:p>
        </p:txBody>
      </p:sp>
      <p:sp>
        <p:nvSpPr>
          <p:cNvPr id="3" name="Content Placeholder 2"/>
          <p:cNvSpPr>
            <a:spLocks noGrp="1"/>
          </p:cNvSpPr>
          <p:nvPr>
            <p:ph idx="1"/>
          </p:nvPr>
        </p:nvSpPr>
        <p:spPr>
          <a:xfrm>
            <a:off x="457201" y="1340768"/>
            <a:ext cx="8229600" cy="4525963"/>
          </a:xfrm>
        </p:spPr>
        <p:txBody>
          <a:bodyPr>
            <a:normAutofit/>
          </a:bodyPr>
          <a:lstStyle/>
          <a:p>
            <a:r>
              <a:rPr lang="en-GB" dirty="0" smtClean="0"/>
              <a:t>There was no way that we could provide the training required to support </a:t>
            </a:r>
            <a:r>
              <a:rPr lang="en-GB" b="1" u="sng" dirty="0" smtClean="0"/>
              <a:t>all</a:t>
            </a:r>
            <a:r>
              <a:rPr lang="en-GB" dirty="0" smtClean="0"/>
              <a:t> primary care staff to deliver this level of change</a:t>
            </a:r>
          </a:p>
          <a:p>
            <a:r>
              <a:rPr lang="en-GB" dirty="0" smtClean="0"/>
              <a:t>We needed practices to own some of the change – </a:t>
            </a:r>
            <a:r>
              <a:rPr lang="en-GB" b="1" u="sng" dirty="0" smtClean="0"/>
              <a:t>and the driver was right for this</a:t>
            </a:r>
          </a:p>
          <a:p>
            <a:r>
              <a:rPr lang="en-GB" dirty="0" smtClean="0"/>
              <a:t>We provided easy to follow guides for practice staff and expected them to self-support </a:t>
            </a:r>
          </a:p>
          <a:p>
            <a:pPr lvl="1"/>
            <a:r>
              <a:rPr lang="en-GB" dirty="0" smtClean="0"/>
              <a:t>This allowed us to support the exceptions</a:t>
            </a:r>
          </a:p>
          <a:p>
            <a:pPr lvl="1"/>
            <a:endParaRPr lang="en-GB"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0822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Boundaries of Primary Care</a:t>
            </a:r>
            <a:endParaRPr lang="en-GB" dirty="0"/>
          </a:p>
        </p:txBody>
      </p:sp>
      <p:sp>
        <p:nvSpPr>
          <p:cNvPr id="3" name="Content Placeholder 2"/>
          <p:cNvSpPr>
            <a:spLocks noGrp="1"/>
          </p:cNvSpPr>
          <p:nvPr>
            <p:ph idx="1"/>
          </p:nvPr>
        </p:nvSpPr>
        <p:spPr>
          <a:xfrm>
            <a:off x="457200" y="1600200"/>
            <a:ext cx="8229600" cy="4709120"/>
          </a:xfrm>
        </p:spPr>
        <p:txBody>
          <a:bodyPr>
            <a:normAutofit fontScale="85000" lnSpcReduction="20000"/>
          </a:bodyPr>
          <a:lstStyle/>
          <a:p>
            <a:r>
              <a:rPr lang="en-GB" dirty="0" smtClean="0"/>
              <a:t>The removal of the dependency on 4 walls and ‘Face To Face’ removed a number of limitations on how Primary Care could be delivered</a:t>
            </a:r>
          </a:p>
          <a:p>
            <a:r>
              <a:rPr lang="en-GB" dirty="0" smtClean="0"/>
              <a:t>It meant that Primary Care could be delivered almost anywhere</a:t>
            </a:r>
          </a:p>
          <a:p>
            <a:r>
              <a:rPr lang="en-GB" dirty="0" smtClean="0"/>
              <a:t>Suddenly Primary Care can be delivered (in real time) to:</a:t>
            </a:r>
          </a:p>
          <a:p>
            <a:pPr lvl="1"/>
            <a:r>
              <a:rPr lang="en-GB" dirty="0" smtClean="0"/>
              <a:t>Care </a:t>
            </a:r>
            <a:r>
              <a:rPr lang="en-GB" dirty="0" smtClean="0"/>
              <a:t>Homes</a:t>
            </a:r>
            <a:endParaRPr lang="en-GB" dirty="0" smtClean="0"/>
          </a:p>
          <a:p>
            <a:pPr lvl="1"/>
            <a:r>
              <a:rPr lang="en-GB" dirty="0" smtClean="0"/>
              <a:t>Hospices </a:t>
            </a:r>
          </a:p>
          <a:p>
            <a:pPr lvl="1"/>
            <a:r>
              <a:rPr lang="en-GB" dirty="0" smtClean="0"/>
              <a:t>The M62</a:t>
            </a:r>
          </a:p>
          <a:p>
            <a:pPr lvl="1"/>
            <a:r>
              <a:rPr lang="en-GB" dirty="0" smtClean="0"/>
              <a:t>Australia</a:t>
            </a:r>
          </a:p>
          <a:p>
            <a:r>
              <a:rPr lang="en-GB" dirty="0" smtClean="0"/>
              <a:t>Never before has Primary Care been so accessible</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4149080"/>
            <a:ext cx="2736304" cy="1436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52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050"/>
                                        </p:tgtEl>
                                        <p:attrNameLst>
                                          <p:attrName>style.visibility</p:attrName>
                                        </p:attrNameLst>
                                      </p:cBhvr>
                                      <p:to>
                                        <p:strVal val="visible"/>
                                      </p:to>
                                    </p:set>
                                    <p:animEffect transition="in" filter="fade">
                                      <p:cBhvr>
                                        <p:cTn id="38" dur="1000"/>
                                        <p:tgtEl>
                                          <p:spTgt spid="2050"/>
                                        </p:tgtEl>
                                      </p:cBhvr>
                                    </p:animEffect>
                                    <p:anim calcmode="lin" valueType="num">
                                      <p:cBhvr>
                                        <p:cTn id="39" dur="1000" fill="hold"/>
                                        <p:tgtEl>
                                          <p:spTgt spid="2050"/>
                                        </p:tgtEl>
                                        <p:attrNameLst>
                                          <p:attrName>ppt_x</p:attrName>
                                        </p:attrNameLst>
                                      </p:cBhvr>
                                      <p:tavLst>
                                        <p:tav tm="0">
                                          <p:val>
                                            <p:strVal val="#ppt_x"/>
                                          </p:val>
                                        </p:tav>
                                        <p:tav tm="100000">
                                          <p:val>
                                            <p:strVal val="#ppt_x"/>
                                          </p:val>
                                        </p:tav>
                                      </p:tavLst>
                                    </p:anim>
                                    <p:anim calcmode="lin" valueType="num">
                                      <p:cBhvr>
                                        <p:cTn id="40" dur="1000" fill="hold"/>
                                        <p:tgtEl>
                                          <p:spTgt spid="2050"/>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1000"/>
                                        <p:tgtEl>
                                          <p:spTgt spid="3">
                                            <p:txEl>
                                              <p:pRg st="7" end="7"/>
                                            </p:txEl>
                                          </p:spTgt>
                                        </p:tgtEl>
                                      </p:cBhvr>
                                    </p:animEffect>
                                    <p:anim calcmode="lin" valueType="num">
                                      <p:cBhvr>
                                        <p:cTn id="5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Boundaries of Primary Care</a:t>
            </a:r>
            <a:endParaRPr lang="en-GB" dirty="0"/>
          </a:p>
        </p:txBody>
      </p:sp>
      <p:sp>
        <p:nvSpPr>
          <p:cNvPr id="3" name="Content Placeholder 2"/>
          <p:cNvSpPr>
            <a:spLocks noGrp="1"/>
          </p:cNvSpPr>
          <p:nvPr>
            <p:ph idx="1"/>
          </p:nvPr>
        </p:nvSpPr>
        <p:spPr/>
        <p:txBody>
          <a:bodyPr>
            <a:normAutofit lnSpcReduction="10000"/>
          </a:bodyPr>
          <a:lstStyle/>
          <a:p>
            <a:r>
              <a:rPr lang="en-GB" dirty="0" smtClean="0"/>
              <a:t>Change is hard, and the new accessibility brings business challenges to Primary Care</a:t>
            </a:r>
          </a:p>
          <a:p>
            <a:r>
              <a:rPr lang="en-GB" dirty="0" smtClean="0"/>
              <a:t>Suddenly Resources are in the wrong place</a:t>
            </a:r>
          </a:p>
          <a:p>
            <a:pPr lvl="1"/>
            <a:r>
              <a:rPr lang="en-GB" dirty="0" smtClean="0"/>
              <a:t>You end up with receptionists not being fully utilised, yet not enough patient triage workforce</a:t>
            </a:r>
          </a:p>
          <a:p>
            <a:r>
              <a:rPr lang="en-GB" dirty="0" smtClean="0"/>
              <a:t>This was genuinely unexpected, given everything else that was going on…</a:t>
            </a:r>
          </a:p>
          <a:p>
            <a:r>
              <a:rPr lang="en-GB" dirty="0" smtClean="0"/>
              <a:t> …and with it being so new finding SME’s isn’t straight forward</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3129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The “Illusion”</a:t>
            </a:r>
            <a:endParaRPr lang="en-GB" dirty="0"/>
          </a:p>
        </p:txBody>
      </p:sp>
      <p:sp>
        <p:nvSpPr>
          <p:cNvPr id="3" name="Content Placeholder 2"/>
          <p:cNvSpPr>
            <a:spLocks noGrp="1"/>
          </p:cNvSpPr>
          <p:nvPr>
            <p:ph idx="1"/>
          </p:nvPr>
        </p:nvSpPr>
        <p:spPr>
          <a:xfrm>
            <a:off x="457201" y="1124744"/>
            <a:ext cx="8229600" cy="5472608"/>
          </a:xfrm>
        </p:spPr>
        <p:txBody>
          <a:bodyPr>
            <a:noAutofit/>
          </a:bodyPr>
          <a:lstStyle/>
          <a:p>
            <a:r>
              <a:rPr lang="en-GB" sz="1800" dirty="0" smtClean="0"/>
              <a:t>After COVID we have</a:t>
            </a:r>
          </a:p>
          <a:p>
            <a:pPr lvl="1"/>
            <a:r>
              <a:rPr lang="en-GB" sz="1400" dirty="0" smtClean="0"/>
              <a:t>An agile clinical workforce</a:t>
            </a:r>
          </a:p>
          <a:p>
            <a:pPr lvl="1"/>
            <a:r>
              <a:rPr lang="en-GB" sz="1400" dirty="0" smtClean="0"/>
              <a:t>Digital front doors</a:t>
            </a:r>
          </a:p>
          <a:p>
            <a:pPr lvl="1"/>
            <a:r>
              <a:rPr lang="en-GB" sz="1400" dirty="0" smtClean="0"/>
              <a:t>Care delivery at distance</a:t>
            </a:r>
          </a:p>
          <a:p>
            <a:pPr lvl="1"/>
            <a:r>
              <a:rPr lang="en-GB" sz="1400" dirty="0" smtClean="0"/>
              <a:t>Meetings that happen virtually</a:t>
            </a:r>
          </a:p>
          <a:p>
            <a:pPr lvl="1"/>
            <a:r>
              <a:rPr lang="en-GB" sz="1400" dirty="0" smtClean="0"/>
              <a:t>An ultra efficient workforce</a:t>
            </a:r>
          </a:p>
          <a:p>
            <a:r>
              <a:rPr lang="en-GB" sz="1800" dirty="0" smtClean="0"/>
              <a:t>But is it real…or a temporary illusion?</a:t>
            </a:r>
          </a:p>
          <a:p>
            <a:r>
              <a:rPr lang="en-GB" sz="1800" dirty="0" smtClean="0"/>
              <a:t>Primary COVID costs were funded out of GPIT (we didn’t know this at the time)</a:t>
            </a:r>
          </a:p>
          <a:p>
            <a:pPr lvl="1"/>
            <a:r>
              <a:rPr lang="en-GB" sz="1400" dirty="0" smtClean="0"/>
              <a:t>The COVID laptops now need to be repurposed as GPIT refresh devices….apart from they are still being used as COVID devices.</a:t>
            </a:r>
          </a:p>
          <a:p>
            <a:r>
              <a:rPr lang="en-GB" sz="1800" dirty="0" smtClean="0"/>
              <a:t>Licenses for some critical solutions were provided on a temporary basis </a:t>
            </a:r>
          </a:p>
          <a:p>
            <a:r>
              <a:rPr lang="en-GB" sz="1800" dirty="0" smtClean="0"/>
              <a:t>Software migrations (N365) are difficult with an agile workforce </a:t>
            </a:r>
          </a:p>
          <a:p>
            <a:r>
              <a:rPr lang="en-GB" sz="1800" dirty="0" smtClean="0"/>
              <a:t>Meetings are so easy we have even more of them – how many of us now have more than 30 hours of meetings per week as a ‘new norm’</a:t>
            </a:r>
          </a:p>
          <a:p>
            <a:pPr lvl="1"/>
            <a:r>
              <a:rPr lang="en-GB" sz="1400" dirty="0" smtClean="0"/>
              <a:t>It’s a different way of working – and the business change will \must catch up</a:t>
            </a:r>
          </a:p>
          <a:p>
            <a:r>
              <a:rPr lang="en-GB" sz="1800" dirty="0" smtClean="0"/>
              <a:t>People are starting to suffer from being away from office for long periods of time, and some of the efficiency gains are due to the ease and need to work  50 hours + a week as standard </a:t>
            </a:r>
            <a:r>
              <a:rPr lang="en-GB" sz="1800" dirty="0" smtClean="0"/>
              <a:t> - </a:t>
            </a:r>
            <a:r>
              <a:rPr lang="en-GB" sz="1400" dirty="0" smtClean="0"/>
              <a:t>A </a:t>
            </a:r>
            <a:r>
              <a:rPr lang="en-GB" sz="1400" dirty="0" smtClean="0"/>
              <a:t>tired workforce</a:t>
            </a:r>
          </a:p>
        </p:txBody>
      </p:sp>
    </p:spTree>
    <p:extLst>
      <p:ext uri="{BB962C8B-B14F-4D97-AF65-F5344CB8AC3E}">
        <p14:creationId xmlns:p14="http://schemas.microsoft.com/office/powerpoint/2010/main" val="322810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fade">
                                      <p:cBhvr>
                                        <p:cTn id="75" dur="1000"/>
                                        <p:tgtEl>
                                          <p:spTgt spid="3">
                                            <p:txEl>
                                              <p:pRg st="12" end="12"/>
                                            </p:txEl>
                                          </p:spTgt>
                                        </p:tgtEl>
                                      </p:cBhvr>
                                    </p:animEffect>
                                    <p:anim calcmode="lin" valueType="num">
                                      <p:cBhvr>
                                        <p:cTn id="7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nodeType="clickEffect">
                                  <p:stCondLst>
                                    <p:cond delay="0"/>
                                  </p:stCondLst>
                                  <p:childTnLst>
                                    <p:set>
                                      <p:cBhvr>
                                        <p:cTn id="81" dur="1" fill="hold">
                                          <p:stCondLst>
                                            <p:cond delay="0"/>
                                          </p:stCondLst>
                                        </p:cTn>
                                        <p:tgtEl>
                                          <p:spTgt spid="3">
                                            <p:txEl>
                                              <p:pRg st="13" end="13"/>
                                            </p:txEl>
                                          </p:spTgt>
                                        </p:tgtEl>
                                        <p:attrNameLst>
                                          <p:attrName>style.visibility</p:attrName>
                                        </p:attrNameLst>
                                      </p:cBhvr>
                                      <p:to>
                                        <p:strVal val="visible"/>
                                      </p:to>
                                    </p:set>
                                    <p:animEffect transition="in" filter="fade">
                                      <p:cBhvr>
                                        <p:cTn id="82" dur="1000"/>
                                        <p:tgtEl>
                                          <p:spTgt spid="3">
                                            <p:txEl>
                                              <p:pRg st="13" end="13"/>
                                            </p:txEl>
                                          </p:spTgt>
                                        </p:tgtEl>
                                      </p:cBhvr>
                                    </p:animEffect>
                                    <p:anim calcmode="lin" valueType="num">
                                      <p:cBhvr>
                                        <p:cTn id="83"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it ‘Real’</a:t>
            </a:r>
            <a:endParaRPr lang="en-GB" dirty="0"/>
          </a:p>
        </p:txBody>
      </p:sp>
      <p:sp>
        <p:nvSpPr>
          <p:cNvPr id="3" name="Content Placeholder 2"/>
          <p:cNvSpPr>
            <a:spLocks noGrp="1"/>
          </p:cNvSpPr>
          <p:nvPr>
            <p:ph idx="1"/>
          </p:nvPr>
        </p:nvSpPr>
        <p:spPr>
          <a:xfrm>
            <a:off x="457200" y="1268760"/>
            <a:ext cx="8229600" cy="5040560"/>
          </a:xfrm>
        </p:spPr>
        <p:txBody>
          <a:bodyPr>
            <a:normAutofit fontScale="85000" lnSpcReduction="20000"/>
          </a:bodyPr>
          <a:lstStyle/>
          <a:p>
            <a:r>
              <a:rPr lang="en-GB" dirty="0" smtClean="0"/>
              <a:t>In some ways we have done the easy bit and now we have the difficult bit to deliver to a battle weary system with a workforce heading for burnout </a:t>
            </a:r>
          </a:p>
          <a:p>
            <a:r>
              <a:rPr lang="en-GB" dirty="0" smtClean="0"/>
              <a:t>The need to:</a:t>
            </a:r>
          </a:p>
          <a:p>
            <a:pPr lvl="1"/>
            <a:r>
              <a:rPr lang="en-GB" dirty="0" smtClean="0"/>
              <a:t>Ensure that devices ultimately end up in the right place and replace PCs not fit for purpose</a:t>
            </a:r>
          </a:p>
          <a:p>
            <a:pPr lvl="1"/>
            <a:r>
              <a:rPr lang="en-GB" dirty="0" smtClean="0"/>
              <a:t>Ensure long term financial structures are in place to adopt the appropriate COVID changes as permanent solutions</a:t>
            </a:r>
          </a:p>
          <a:p>
            <a:pPr lvl="1"/>
            <a:r>
              <a:rPr lang="en-GB" dirty="0"/>
              <a:t>E</a:t>
            </a:r>
            <a:r>
              <a:rPr lang="en-GB" dirty="0" smtClean="0"/>
              <a:t>nsure that the appropriate business change is in place </a:t>
            </a:r>
          </a:p>
          <a:p>
            <a:pPr lvl="1"/>
            <a:r>
              <a:rPr lang="en-GB" dirty="0" smtClean="0"/>
              <a:t>Ensure staff welfare is where it needs to be</a:t>
            </a:r>
          </a:p>
          <a:p>
            <a:pPr lvl="1"/>
            <a:r>
              <a:rPr lang="en-GB" dirty="0" smtClean="0"/>
              <a:t>Entrust the techies to sort out the kit, and find the funding to support them</a:t>
            </a:r>
          </a:p>
          <a:p>
            <a:pPr lvl="1"/>
            <a:r>
              <a:rPr lang="en-GB" dirty="0" smtClean="0"/>
              <a:t>Remember that we’ve never had such an appreciation by our user base, and to recognise this and grow it</a:t>
            </a:r>
          </a:p>
          <a:p>
            <a:endParaRPr lang="en-GB" dirty="0" smtClean="0"/>
          </a:p>
          <a:p>
            <a:pPr lvl="1"/>
            <a:endParaRPr lang="en-GB" dirty="0"/>
          </a:p>
        </p:txBody>
      </p:sp>
      <p:pic>
        <p:nvPicPr>
          <p:cNvPr id="4098" name="Picture 2" descr="See the source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260648"/>
            <a:ext cx="864096" cy="909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1786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GB" dirty="0" smtClean="0"/>
              <a:t>What was delivered…</a:t>
            </a:r>
            <a:endParaRPr lang="en-GB" dirty="0"/>
          </a:p>
        </p:txBody>
      </p:sp>
      <p:sp>
        <p:nvSpPr>
          <p:cNvPr id="3" name="Content Placeholder 2"/>
          <p:cNvSpPr>
            <a:spLocks noGrp="1"/>
          </p:cNvSpPr>
          <p:nvPr>
            <p:ph idx="1"/>
          </p:nvPr>
        </p:nvSpPr>
        <p:spPr>
          <a:xfrm>
            <a:off x="457200" y="1340768"/>
            <a:ext cx="8229600" cy="5040560"/>
          </a:xfrm>
        </p:spPr>
        <p:txBody>
          <a:bodyPr>
            <a:normAutofit fontScale="85000" lnSpcReduction="20000"/>
          </a:bodyPr>
          <a:lstStyle/>
          <a:p>
            <a:r>
              <a:rPr lang="en-GB" dirty="0" smtClean="0"/>
              <a:t>Over 1800 laptops to mobilise primary care delivery</a:t>
            </a:r>
          </a:p>
          <a:p>
            <a:r>
              <a:rPr lang="en-GB" dirty="0" smtClean="0"/>
              <a:t>Deployment of video consultation software to 100% primary care where this had never been used before</a:t>
            </a:r>
          </a:p>
          <a:p>
            <a:r>
              <a:rPr lang="en-GB" dirty="0" smtClean="0"/>
              <a:t>Rapid deployment of online consultation software  to remaining practices</a:t>
            </a:r>
          </a:p>
          <a:p>
            <a:r>
              <a:rPr lang="en-GB" dirty="0" smtClean="0"/>
              <a:t>Provided input to national internet facing S1 pilots</a:t>
            </a:r>
          </a:p>
          <a:p>
            <a:r>
              <a:rPr lang="en-GB" dirty="0" smtClean="0"/>
              <a:t>Plenty of SOPs and guidance created and circulated for support with new </a:t>
            </a:r>
            <a:r>
              <a:rPr lang="en-GB" dirty="0" smtClean="0"/>
              <a:t>ways of working</a:t>
            </a:r>
            <a:endParaRPr lang="en-GB" dirty="0" smtClean="0"/>
          </a:p>
          <a:p>
            <a:r>
              <a:rPr lang="en-GB" dirty="0" smtClean="0"/>
              <a:t>Over 1000 data enabled tablets to care homes to support video consultation in primary care </a:t>
            </a:r>
          </a:p>
          <a:p>
            <a:r>
              <a:rPr lang="en-GB" dirty="0" smtClean="0"/>
              <a:t>Confidence in the Digital Teams to gain momentum in strategic developments e.g. a shared HCV </a:t>
            </a:r>
            <a:r>
              <a:rPr lang="en-GB" dirty="0" err="1" smtClean="0"/>
              <a:t>EPaCCS</a:t>
            </a:r>
            <a:r>
              <a:rPr lang="en-GB" dirty="0" smtClean="0"/>
              <a:t> record  &amp; the YHCR</a:t>
            </a:r>
            <a:endParaRPr lang="en-GB" dirty="0"/>
          </a:p>
        </p:txBody>
      </p:sp>
    </p:spTree>
    <p:extLst>
      <p:ext uri="{BB962C8B-B14F-4D97-AF65-F5344CB8AC3E}">
        <p14:creationId xmlns:p14="http://schemas.microsoft.com/office/powerpoint/2010/main" val="414189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What’s next…</a:t>
            </a:r>
            <a:endParaRPr lang="en-GB" dirty="0"/>
          </a:p>
        </p:txBody>
      </p:sp>
      <p:sp>
        <p:nvSpPr>
          <p:cNvPr id="3" name="Content Placeholder 2"/>
          <p:cNvSpPr>
            <a:spLocks noGrp="1"/>
          </p:cNvSpPr>
          <p:nvPr>
            <p:ph idx="1"/>
          </p:nvPr>
        </p:nvSpPr>
        <p:spPr>
          <a:xfrm>
            <a:off x="457200" y="1268760"/>
            <a:ext cx="8229600" cy="4968552"/>
          </a:xfrm>
        </p:spPr>
        <p:txBody>
          <a:bodyPr>
            <a:normAutofit fontScale="92500" lnSpcReduction="20000"/>
          </a:bodyPr>
          <a:lstStyle/>
          <a:p>
            <a:r>
              <a:rPr lang="en-GB" dirty="0" smtClean="0"/>
              <a:t>Manage contract variations due to swell in device numbers without undoing the good work</a:t>
            </a:r>
          </a:p>
          <a:p>
            <a:r>
              <a:rPr lang="en-GB" dirty="0" smtClean="0"/>
              <a:t>Reverse engineer the procurements…</a:t>
            </a:r>
          </a:p>
          <a:p>
            <a:r>
              <a:rPr lang="en-GB" dirty="0" smtClean="0"/>
              <a:t>Embed solutions introduced at pace…’at pace’</a:t>
            </a:r>
          </a:p>
          <a:p>
            <a:r>
              <a:rPr lang="en-GB" dirty="0" smtClean="0"/>
              <a:t>Maintain pace…</a:t>
            </a:r>
          </a:p>
          <a:p>
            <a:r>
              <a:rPr lang="en-GB" dirty="0" smtClean="0"/>
              <a:t>Influence the national data sharing solutions available now through COPI (Control </a:t>
            </a:r>
            <a:r>
              <a:rPr lang="en-GB" dirty="0"/>
              <a:t>of Patient </a:t>
            </a:r>
            <a:r>
              <a:rPr lang="en-GB" dirty="0" smtClean="0"/>
              <a:t>Information) Regulations and make them last</a:t>
            </a:r>
          </a:p>
          <a:p>
            <a:r>
              <a:rPr lang="en-GB" dirty="0" smtClean="0"/>
              <a:t>NHS111 first enablement</a:t>
            </a:r>
          </a:p>
          <a:p>
            <a:r>
              <a:rPr lang="en-GB" dirty="0" smtClean="0"/>
              <a:t>Support the recovery our systems activity levels</a:t>
            </a:r>
          </a:p>
          <a:p>
            <a:r>
              <a:rPr lang="en-GB" dirty="0" smtClean="0"/>
              <a:t>Maintain pace…</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1083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did we learn/re-learn?</a:t>
            </a:r>
            <a:endParaRPr lang="en-GB" dirty="0"/>
          </a:p>
        </p:txBody>
      </p:sp>
      <p:sp>
        <p:nvSpPr>
          <p:cNvPr id="3" name="Content Placeholder 2"/>
          <p:cNvSpPr>
            <a:spLocks noGrp="1"/>
          </p:cNvSpPr>
          <p:nvPr>
            <p:ph idx="1"/>
          </p:nvPr>
        </p:nvSpPr>
        <p:spPr/>
        <p:txBody>
          <a:bodyPr/>
          <a:lstStyle/>
          <a:p>
            <a:r>
              <a:rPr lang="en-GB" dirty="0" smtClean="0"/>
              <a:t>The value of good colleagues</a:t>
            </a:r>
          </a:p>
          <a:p>
            <a:r>
              <a:rPr lang="en-GB" dirty="0" smtClean="0"/>
              <a:t>Patient centred care is definitely why we’re here</a:t>
            </a:r>
          </a:p>
          <a:p>
            <a:r>
              <a:rPr lang="en-GB" dirty="0" smtClean="0"/>
              <a:t>Don’t let perfect stand in the way of good</a:t>
            </a:r>
          </a:p>
          <a:p>
            <a:r>
              <a:rPr lang="en-GB" dirty="0" smtClean="0"/>
              <a:t>There will never be enough time</a:t>
            </a:r>
          </a:p>
          <a:p>
            <a:r>
              <a:rPr lang="en-GB" dirty="0" smtClean="0"/>
              <a:t>You cannot please everyone all of the time </a:t>
            </a:r>
          </a:p>
          <a:p>
            <a:r>
              <a:rPr lang="en-GB" dirty="0" smtClean="0"/>
              <a:t>IT and digital is categorically service critical – not just an ‘enabler’</a:t>
            </a:r>
          </a:p>
          <a:p>
            <a:endParaRPr lang="en-GB"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7598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dirty="0"/>
              <a:t>…</a:t>
            </a:r>
            <a:r>
              <a:rPr lang="en-GB" i="1" dirty="0"/>
              <a:t>Necessity is the Mother of Invention &amp; it’s </a:t>
            </a:r>
            <a:r>
              <a:rPr lang="en-GB" i="1" dirty="0" smtClean="0"/>
              <a:t>Father </a:t>
            </a:r>
            <a:r>
              <a:rPr lang="en-GB" i="1" dirty="0"/>
              <a:t>is creativity</a:t>
            </a:r>
            <a:r>
              <a:rPr lang="en-GB" i="1" dirty="0" smtClean="0"/>
              <a:t>!... It’s been a busy year!</a:t>
            </a:r>
            <a:endParaRPr lang="en-GB"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descr="Tired? Fatigue May Signal Heart Problems in Women. | Medical City Healthca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2708920"/>
            <a:ext cx="6432649" cy="321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776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smtClean="0"/>
              <a:t>The Disruptor </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Shortly before any lock </a:t>
            </a:r>
            <a:r>
              <a:rPr lang="en-GB" dirty="0"/>
              <a:t>d</a:t>
            </a:r>
            <a:r>
              <a:rPr lang="en-GB" dirty="0" smtClean="0"/>
              <a:t>own </a:t>
            </a:r>
            <a:r>
              <a:rPr lang="en-GB" dirty="0"/>
              <a:t>p</a:t>
            </a:r>
            <a:r>
              <a:rPr lang="en-GB" dirty="0" smtClean="0"/>
              <a:t>ress briefing.…</a:t>
            </a:r>
          </a:p>
          <a:p>
            <a:pPr marL="0" indent="0">
              <a:buNone/>
            </a:pPr>
            <a:endParaRPr lang="en-GB" dirty="0" smtClean="0"/>
          </a:p>
          <a:p>
            <a:pPr marL="0" indent="0">
              <a:buNone/>
            </a:pPr>
            <a:r>
              <a:rPr lang="en-GB" dirty="0" smtClean="0"/>
              <a:t>Phone rings...</a:t>
            </a:r>
          </a:p>
          <a:p>
            <a:pPr marL="0" indent="0">
              <a:buNone/>
            </a:pPr>
            <a:endParaRPr lang="en-GB" dirty="0" smtClean="0"/>
          </a:p>
          <a:p>
            <a:pPr marL="0" indent="0">
              <a:buNone/>
            </a:pPr>
            <a:r>
              <a:rPr lang="en-GB" dirty="0" smtClean="0"/>
              <a:t>“We have a GP who’s been in contact with a positive </a:t>
            </a:r>
            <a:r>
              <a:rPr lang="en-GB" dirty="0"/>
              <a:t>c</a:t>
            </a:r>
            <a:r>
              <a:rPr lang="en-GB" dirty="0" smtClean="0"/>
              <a:t>orona </a:t>
            </a:r>
            <a:r>
              <a:rPr lang="en-GB" dirty="0"/>
              <a:t>c</a:t>
            </a:r>
            <a:r>
              <a:rPr lang="en-GB" dirty="0" smtClean="0"/>
              <a:t>ase, they need to self-isolate…immediately...and continue to see patients as if they were in surgery…also immediately” </a:t>
            </a:r>
          </a:p>
          <a:p>
            <a:pPr marL="0" indent="0">
              <a:buNone/>
            </a:pPr>
            <a:endParaRPr lang="en-GB" dirty="0"/>
          </a:p>
          <a:p>
            <a:pPr marL="0" indent="0">
              <a:buNone/>
            </a:pPr>
            <a:r>
              <a:rPr lang="en-GB" dirty="0" smtClean="0"/>
              <a:t>We’re sure it sounds familiar! </a:t>
            </a:r>
          </a:p>
          <a:p>
            <a:pPr marL="0" indent="0">
              <a:buNone/>
            </a:pPr>
            <a:endParaRPr lang="en-GB" dirty="0" smtClean="0"/>
          </a:p>
          <a:p>
            <a:pPr marL="0" indent="0">
              <a:buNone/>
            </a:pPr>
            <a:r>
              <a:rPr lang="en-GB" dirty="0" smtClean="0"/>
              <a:t>This was the first time we really got an understanding of what was going to happen</a:t>
            </a:r>
            <a:endParaRPr lang="en-GB" dirty="0"/>
          </a:p>
          <a:p>
            <a:pPr marL="0" indent="0">
              <a:buNone/>
            </a:pPr>
            <a:endParaRPr lang="en-GB" dirty="0"/>
          </a:p>
          <a:p>
            <a:pPr marL="0" indent="0">
              <a:buNone/>
            </a:pPr>
            <a:endParaRPr lang="en-GB" dirty="0"/>
          </a:p>
          <a:p>
            <a:pPr marL="0" indent="0">
              <a:buNone/>
            </a:pPr>
            <a:endParaRPr lang="en-GB" dirty="0"/>
          </a:p>
        </p:txBody>
      </p:sp>
      <p:pic>
        <p:nvPicPr>
          <p:cNvPr id="1026" name="Picture 1" descr="See related image detail">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060848"/>
            <a:ext cx="1224136" cy="810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 descr="See the source imag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016" y="4221088"/>
            <a:ext cx="12954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3859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fade">
                                      <p:cBhvr>
                                        <p:cTn id="19" dur="1000"/>
                                        <p:tgtEl>
                                          <p:spTgt spid="1026"/>
                                        </p:tgtEl>
                                      </p:cBhvr>
                                    </p:animEffect>
                                    <p:anim calcmode="lin" valueType="num">
                                      <p:cBhvr>
                                        <p:cTn id="20" dur="1000" fill="hold"/>
                                        <p:tgtEl>
                                          <p:spTgt spid="1026"/>
                                        </p:tgtEl>
                                        <p:attrNameLst>
                                          <p:attrName>ppt_x</p:attrName>
                                        </p:attrNameLst>
                                      </p:cBhvr>
                                      <p:tavLst>
                                        <p:tav tm="0">
                                          <p:val>
                                            <p:strVal val="#ppt_x"/>
                                          </p:val>
                                        </p:tav>
                                        <p:tav tm="100000">
                                          <p:val>
                                            <p:strVal val="#ppt_x"/>
                                          </p:val>
                                        </p:tav>
                                      </p:tavLst>
                                    </p:anim>
                                    <p:anim calcmode="lin" valueType="num">
                                      <p:cBhvr>
                                        <p:cTn id="21"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1027"/>
                                        </p:tgtEl>
                                        <p:attrNameLst>
                                          <p:attrName>style.visibility</p:attrName>
                                        </p:attrNameLst>
                                      </p:cBhvr>
                                      <p:to>
                                        <p:strVal val="visible"/>
                                      </p:to>
                                    </p:set>
                                    <p:animEffect transition="in" filter="fade">
                                      <p:cBhvr>
                                        <p:cTn id="38" dur="1000"/>
                                        <p:tgtEl>
                                          <p:spTgt spid="1027"/>
                                        </p:tgtEl>
                                      </p:cBhvr>
                                    </p:animEffect>
                                    <p:anim calcmode="lin" valueType="num">
                                      <p:cBhvr>
                                        <p:cTn id="39" dur="1000" fill="hold"/>
                                        <p:tgtEl>
                                          <p:spTgt spid="1027"/>
                                        </p:tgtEl>
                                        <p:attrNameLst>
                                          <p:attrName>ppt_x</p:attrName>
                                        </p:attrNameLst>
                                      </p:cBhvr>
                                      <p:tavLst>
                                        <p:tav tm="0">
                                          <p:val>
                                            <p:strVal val="#ppt_x"/>
                                          </p:val>
                                        </p:tav>
                                        <p:tav tm="100000">
                                          <p:val>
                                            <p:strVal val="#ppt_x"/>
                                          </p:val>
                                        </p:tav>
                                      </p:tavLst>
                                    </p:anim>
                                    <p:anim calcmode="lin" valueType="num">
                                      <p:cBhvr>
                                        <p:cTn id="40"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Disrupter (again)</a:t>
            </a:r>
            <a:endParaRPr lang="en-GB" dirty="0"/>
          </a:p>
        </p:txBody>
      </p:sp>
      <p:sp>
        <p:nvSpPr>
          <p:cNvPr id="3" name="Content Placeholder 2"/>
          <p:cNvSpPr>
            <a:spLocks noGrp="1"/>
          </p:cNvSpPr>
          <p:nvPr>
            <p:ph idx="1"/>
          </p:nvPr>
        </p:nvSpPr>
        <p:spPr>
          <a:xfrm>
            <a:off x="539552" y="1124744"/>
            <a:ext cx="8229600" cy="5544616"/>
          </a:xfrm>
        </p:spPr>
        <p:txBody>
          <a:bodyPr>
            <a:normAutofit fontScale="70000" lnSpcReduction="20000"/>
          </a:bodyPr>
          <a:lstStyle/>
          <a:p>
            <a:pPr marL="0" indent="0">
              <a:buNone/>
            </a:pPr>
            <a:r>
              <a:rPr lang="en-GB" dirty="0" smtClean="0"/>
              <a:t>For all the right reasons, the PM goes on TV and tells everyone to work from home…</a:t>
            </a:r>
          </a:p>
          <a:p>
            <a:pPr marL="0" indent="0">
              <a:buNone/>
            </a:pPr>
            <a:endParaRPr lang="en-GB" dirty="0" smtClean="0"/>
          </a:p>
          <a:p>
            <a:pPr marL="0" indent="0">
              <a:buNone/>
            </a:pPr>
            <a:endParaRPr lang="en-GB" dirty="0" smtClean="0"/>
          </a:p>
          <a:p>
            <a:pPr marL="0" indent="0">
              <a:buNone/>
            </a:pPr>
            <a:endParaRPr lang="en-GB" dirty="0" smtClean="0"/>
          </a:p>
          <a:p>
            <a:pPr marL="0" indent="0">
              <a:buNone/>
            </a:pPr>
            <a:endParaRPr lang="en-GB" dirty="0"/>
          </a:p>
          <a:p>
            <a:pPr marL="0" indent="0">
              <a:buNone/>
            </a:pPr>
            <a:r>
              <a:rPr lang="en-GB" dirty="0" smtClean="0"/>
              <a:t>Within </a:t>
            </a:r>
            <a:r>
              <a:rPr lang="en-GB" dirty="0" smtClean="0"/>
              <a:t>5 mins phones are ringing with confirmation that practice </a:t>
            </a:r>
            <a:r>
              <a:rPr lang="en-GB" dirty="0"/>
              <a:t>s</a:t>
            </a:r>
            <a:r>
              <a:rPr lang="en-GB" dirty="0" smtClean="0"/>
              <a:t>taff are been told to work from home the next day, and that we need to provide the IT </a:t>
            </a:r>
            <a:r>
              <a:rPr lang="en-GB" dirty="0"/>
              <a:t>e</a:t>
            </a:r>
            <a:r>
              <a:rPr lang="en-GB" dirty="0" smtClean="0"/>
              <a:t>nabler to support this…from the next day...</a:t>
            </a:r>
          </a:p>
          <a:p>
            <a:pPr marL="0" indent="0">
              <a:buNone/>
            </a:pPr>
            <a:endParaRPr lang="en-GB" dirty="0" smtClean="0"/>
          </a:p>
          <a:p>
            <a:pPr marL="0" indent="0">
              <a:buNone/>
            </a:pPr>
            <a:r>
              <a:rPr lang="en-GB" dirty="0" smtClean="0"/>
              <a:t>Possibly the longest lasting </a:t>
            </a:r>
            <a:r>
              <a:rPr lang="en-GB" b="1" i="1" dirty="0" smtClean="0"/>
              <a:t>Disrupter</a:t>
            </a:r>
            <a:r>
              <a:rPr lang="en-GB" dirty="0" smtClean="0"/>
              <a:t> and </a:t>
            </a:r>
            <a:r>
              <a:rPr lang="en-GB" b="1" i="1" dirty="0" smtClean="0"/>
              <a:t>Driver</a:t>
            </a:r>
            <a:r>
              <a:rPr lang="en-GB" dirty="0" smtClean="0"/>
              <a:t> for rapid </a:t>
            </a:r>
            <a:r>
              <a:rPr lang="en-GB" dirty="0"/>
              <a:t>c</a:t>
            </a:r>
            <a:r>
              <a:rPr lang="en-GB" dirty="0" smtClean="0"/>
              <a:t>hange </a:t>
            </a:r>
            <a:r>
              <a:rPr lang="en-GB" dirty="0" smtClean="0"/>
              <a:t>we (hopefully</a:t>
            </a:r>
            <a:r>
              <a:rPr lang="en-GB" dirty="0" smtClean="0"/>
              <a:t>) ever see</a:t>
            </a:r>
          </a:p>
          <a:p>
            <a:pPr marL="0" indent="0">
              <a:buNone/>
            </a:pPr>
            <a:endParaRPr lang="en-GB" dirty="0" smtClean="0"/>
          </a:p>
          <a:p>
            <a:pPr marL="0" indent="0">
              <a:buNone/>
            </a:pPr>
            <a:r>
              <a:rPr lang="en-GB" dirty="0" smtClean="0"/>
              <a:t>It’s certainly up there with the biggest challenge we’ll ever face</a:t>
            </a:r>
          </a:p>
          <a:p>
            <a:pPr marL="0" indent="0">
              <a:buNone/>
            </a:pPr>
            <a:endParaRPr lang="en-GB" dirty="0"/>
          </a:p>
        </p:txBody>
      </p:sp>
      <p:pic>
        <p:nvPicPr>
          <p:cNvPr id="2050" name="Picture 3" descr="See the source image"/>
          <p:cNvPicPr>
            <a:picLocks noChangeAspect="1" noChangeArrowheads="1"/>
          </p:cNvPicPr>
          <p:nvPr/>
        </p:nvPicPr>
        <p:blipFill>
          <a:blip r:embed="rId2" cstate="print">
            <a:extLst>
              <a:ext uri="{28A0092B-C50C-407E-A947-70E740481C1C}">
                <a14:useLocalDpi xmlns:a14="http://schemas.microsoft.com/office/drawing/2010/main" val="0"/>
              </a:ext>
            </a:extLst>
          </a:blip>
          <a:srcRect t="2734" b="11914"/>
          <a:stretch>
            <a:fillRect/>
          </a:stretch>
        </p:blipFill>
        <p:spPr bwMode="auto">
          <a:xfrm>
            <a:off x="3635896" y="1412776"/>
            <a:ext cx="1822617" cy="1679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2521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 calcmode="lin" valueType="num">
                                      <p:cBhvr additive="base">
                                        <p:cTn id="14" dur="500" fill="hold"/>
                                        <p:tgtEl>
                                          <p:spTgt spid="2050"/>
                                        </p:tgtEl>
                                        <p:attrNameLst>
                                          <p:attrName>ppt_x</p:attrName>
                                        </p:attrNameLst>
                                      </p:cBhvr>
                                      <p:tavLst>
                                        <p:tav tm="0">
                                          <p:val>
                                            <p:strVal val="#ppt_x"/>
                                          </p:val>
                                        </p:tav>
                                        <p:tav tm="100000">
                                          <p:val>
                                            <p:strVal val="#ppt_x"/>
                                          </p:val>
                                        </p:tav>
                                      </p:tavLst>
                                    </p:anim>
                                    <p:anim calcmode="lin" valueType="num">
                                      <p:cBhvr additive="base">
                                        <p:cTn id="15"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1000"/>
                                        <p:tgtEl>
                                          <p:spTgt spid="3">
                                            <p:txEl>
                                              <p:pRg st="5" end="5"/>
                                            </p:txEl>
                                          </p:spTgt>
                                        </p:tgtEl>
                                      </p:cBhvr>
                                    </p:animEffect>
                                    <p:anim calcmode="lin" valueType="num">
                                      <p:cBhvr>
                                        <p:cTn id="2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1000"/>
                                        <p:tgtEl>
                                          <p:spTgt spid="3">
                                            <p:txEl>
                                              <p:pRg st="7" end="7"/>
                                            </p:txEl>
                                          </p:spTgt>
                                        </p:tgtEl>
                                      </p:cBhvr>
                                    </p:animEffect>
                                    <p:anim calcmode="lin" valueType="num">
                                      <p:cBhvr>
                                        <p:cTn id="2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1000"/>
                                        <p:tgtEl>
                                          <p:spTgt spid="3">
                                            <p:txEl>
                                              <p:pRg st="9" end="9"/>
                                            </p:txEl>
                                          </p:spTgt>
                                        </p:tgtEl>
                                      </p:cBhvr>
                                    </p:animEffect>
                                    <p:anim calcmode="lin" valueType="num">
                                      <p:cBhvr>
                                        <p:cTn id="3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plementing chan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052736"/>
            <a:ext cx="5305425" cy="448627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9404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was this a Problem</a:t>
            </a:r>
            <a:endParaRPr lang="en-GB" dirty="0"/>
          </a:p>
        </p:txBody>
      </p:sp>
      <p:sp>
        <p:nvSpPr>
          <p:cNvPr id="3" name="Content Placeholder 2"/>
          <p:cNvSpPr>
            <a:spLocks noGrp="1"/>
          </p:cNvSpPr>
          <p:nvPr>
            <p:ph idx="1"/>
          </p:nvPr>
        </p:nvSpPr>
        <p:spPr>
          <a:xfrm>
            <a:off x="457200" y="1412776"/>
            <a:ext cx="8229600" cy="5184576"/>
          </a:xfrm>
        </p:spPr>
        <p:txBody>
          <a:bodyPr>
            <a:normAutofit fontScale="77500" lnSpcReduction="20000"/>
          </a:bodyPr>
          <a:lstStyle/>
          <a:p>
            <a:r>
              <a:rPr lang="en-GB" dirty="0" smtClean="0"/>
              <a:t>Change is difficult (painful)</a:t>
            </a:r>
          </a:p>
          <a:p>
            <a:r>
              <a:rPr lang="en-GB" dirty="0" smtClean="0"/>
              <a:t>For years Primary Care has operated a similar access model</a:t>
            </a:r>
          </a:p>
          <a:p>
            <a:r>
              <a:rPr lang="en-GB" dirty="0" smtClean="0"/>
              <a:t>‘IT’ did what it needed to do, support a facility for patients to visit their GP (in the main)</a:t>
            </a:r>
          </a:p>
          <a:p>
            <a:r>
              <a:rPr lang="en-GB" dirty="0" smtClean="0"/>
              <a:t>‘IT’ seemed only to become of interest if it didn’t work (sweeping generalisation) </a:t>
            </a:r>
          </a:p>
          <a:p>
            <a:r>
              <a:rPr lang="en-GB" dirty="0" smtClean="0"/>
              <a:t>Money is tight so a focus on cheaper desktops rather than laptops has always been required for the majority of staff</a:t>
            </a:r>
          </a:p>
          <a:p>
            <a:r>
              <a:rPr lang="en-GB" dirty="0" smtClean="0"/>
              <a:t>IT\Digital may have tried to make key changes over the years, but frequently we were the wrong Disruptor… </a:t>
            </a:r>
          </a:p>
          <a:p>
            <a:pPr lvl="1"/>
            <a:r>
              <a:rPr lang="en-GB" dirty="0" smtClean="0"/>
              <a:t>Although this did mean that we had a few tricks up our sleeves</a:t>
            </a:r>
          </a:p>
          <a:p>
            <a:r>
              <a:rPr lang="en-GB" dirty="0" smtClean="0"/>
              <a:t>Change is difficult and if it isn’t broken then why fix it??? #Perception  </a:t>
            </a:r>
            <a:endParaRPr lang="en-GB"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076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1000"/>
                                        <p:tgtEl>
                                          <p:spTgt spid="3">
                                            <p:txEl>
                                              <p:pRg st="7" end="7"/>
                                            </p:txEl>
                                          </p:spTgt>
                                        </p:tgtEl>
                                      </p:cBhvr>
                                    </p:animEffect>
                                    <p:anim calcmode="lin" valueType="num">
                                      <p:cBhvr>
                                        <p:cTn id="5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1000"/>
                            </p:stCondLst>
                            <p:childTnLst>
                              <p:par>
                                <p:cTn id="56" presetID="26" presetClass="emph" presetSubtype="0" fill="hold" nodeType="afterEffect">
                                  <p:stCondLst>
                                    <p:cond delay="0"/>
                                  </p:stCondLst>
                                  <p:childTnLst>
                                    <p:animEffect transition="out" filter="fade">
                                      <p:cBhvr>
                                        <p:cTn id="57" dur="500" tmFilter="0, 0; .2, .5; .8, .5; 1, 0"/>
                                        <p:tgtEl>
                                          <p:spTgt spid="3">
                                            <p:txEl>
                                              <p:pRg st="7" end="7"/>
                                            </p:txEl>
                                          </p:spTgt>
                                        </p:tgtEl>
                                      </p:cBhvr>
                                    </p:animEffect>
                                    <p:animScale>
                                      <p:cBhvr>
                                        <p:cTn id="58" dur="250" autoRev="1" fill="hold"/>
                                        <p:tgtEl>
                                          <p:spTgt spid="3">
                                            <p:txEl>
                                              <p:pRg st="7" end="7"/>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Tackling the Challenge</a:t>
            </a:r>
            <a:endParaRPr lang="en-GB" dirty="0"/>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r>
              <a:rPr lang="en-GB" dirty="0" smtClean="0"/>
              <a:t>Serious disrupter </a:t>
            </a:r>
            <a:endParaRPr lang="en-GB" dirty="0"/>
          </a:p>
          <a:p>
            <a:pPr lvl="1"/>
            <a:r>
              <a:rPr lang="en-GB" dirty="0" smtClean="0"/>
              <a:t>The need was Urgent </a:t>
            </a:r>
            <a:r>
              <a:rPr lang="en-GB" dirty="0"/>
              <a:t>T</a:t>
            </a:r>
            <a:r>
              <a:rPr lang="en-GB" dirty="0" smtClean="0"/>
              <a:t>actical</a:t>
            </a:r>
            <a:r>
              <a:rPr lang="en-GB" dirty="0" smtClean="0"/>
              <a:t>, not long </a:t>
            </a:r>
            <a:r>
              <a:rPr lang="en-GB" dirty="0"/>
              <a:t>t</a:t>
            </a:r>
            <a:r>
              <a:rPr lang="en-GB" dirty="0" smtClean="0"/>
              <a:t>erm  </a:t>
            </a:r>
            <a:r>
              <a:rPr lang="en-GB" dirty="0" smtClean="0"/>
              <a:t>Strategic</a:t>
            </a:r>
            <a:endParaRPr lang="en-GB" dirty="0" smtClean="0"/>
          </a:p>
          <a:p>
            <a:r>
              <a:rPr lang="en-GB" dirty="0" smtClean="0"/>
              <a:t>Who fully understands the challenges impacting a practice.</a:t>
            </a:r>
          </a:p>
          <a:p>
            <a:pPr lvl="1"/>
            <a:r>
              <a:rPr lang="en-GB" dirty="0" smtClean="0"/>
              <a:t>Who lives and breaths it every single day </a:t>
            </a:r>
          </a:p>
          <a:p>
            <a:pPr lvl="1"/>
            <a:r>
              <a:rPr lang="en-GB" dirty="0" smtClean="0"/>
              <a:t>Who understands practice operational flow </a:t>
            </a:r>
          </a:p>
          <a:p>
            <a:pPr lvl="1"/>
            <a:r>
              <a:rPr lang="en-GB" dirty="0" smtClean="0"/>
              <a:t>Who understands the needs of the patients best </a:t>
            </a:r>
          </a:p>
          <a:p>
            <a:r>
              <a:rPr lang="en-GB" dirty="0" smtClean="0"/>
              <a:t>Is it:</a:t>
            </a:r>
          </a:p>
          <a:p>
            <a:pPr lvl="1"/>
            <a:r>
              <a:rPr lang="en-GB" dirty="0" smtClean="0"/>
              <a:t>The Digital Lead</a:t>
            </a:r>
          </a:p>
          <a:p>
            <a:pPr lvl="1"/>
            <a:r>
              <a:rPr lang="en-GB" dirty="0" smtClean="0"/>
              <a:t>NHSE</a:t>
            </a:r>
          </a:p>
          <a:p>
            <a:pPr lvl="1"/>
            <a:r>
              <a:rPr lang="en-GB" dirty="0" smtClean="0"/>
              <a:t>The Clinicians and the practice teams </a:t>
            </a:r>
            <a:endParaRPr lang="en-GB" dirty="0"/>
          </a:p>
        </p:txBody>
      </p:sp>
      <p:sp>
        <p:nvSpPr>
          <p:cNvPr id="4" name="Left Arrow 3"/>
          <p:cNvSpPr/>
          <p:nvPr/>
        </p:nvSpPr>
        <p:spPr>
          <a:xfrm>
            <a:off x="6588224" y="5684252"/>
            <a:ext cx="1944216"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1137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1000"/>
                                        <p:tgtEl>
                                          <p:spTgt spid="3">
                                            <p:txEl>
                                              <p:pRg st="9" end="9"/>
                                            </p:txEl>
                                          </p:spTgt>
                                        </p:tgtEl>
                                      </p:cBhvr>
                                    </p:animEffect>
                                    <p:anim calcmode="lin" valueType="num">
                                      <p:cBhvr>
                                        <p:cTn id="6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4"/>
                                        </p:tgtEl>
                                        <p:attrNameLst>
                                          <p:attrName>style.visibility</p:attrName>
                                        </p:attrNameLst>
                                      </p:cBhvr>
                                      <p:to>
                                        <p:strVal val="visible"/>
                                      </p:to>
                                    </p:set>
                                    <p:anim calcmode="lin" valueType="num">
                                      <p:cBhvr additive="base">
                                        <p:cTn id="69" dur="500" fill="hold"/>
                                        <p:tgtEl>
                                          <p:spTgt spid="4"/>
                                        </p:tgtEl>
                                        <p:attrNameLst>
                                          <p:attrName>ppt_x</p:attrName>
                                        </p:attrNameLst>
                                      </p:cBhvr>
                                      <p:tavLst>
                                        <p:tav tm="0">
                                          <p:val>
                                            <p:strVal val="#ppt_x"/>
                                          </p:val>
                                        </p:tav>
                                        <p:tav tm="100000">
                                          <p:val>
                                            <p:strVal val="#ppt_x"/>
                                          </p:val>
                                        </p:tav>
                                      </p:tavLst>
                                    </p:anim>
                                    <p:anim calcmode="lin" valueType="num">
                                      <p:cBhvr additive="base">
                                        <p:cTn id="7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GB" dirty="0" smtClean="0"/>
              <a:t>Asking the Right Questions</a:t>
            </a:r>
            <a:br>
              <a:rPr lang="en-GB" dirty="0" smtClean="0"/>
            </a:br>
            <a:r>
              <a:rPr lang="en-GB" sz="4000" dirty="0" smtClean="0"/>
              <a:t>(The Importance of Clinical Champions)</a:t>
            </a:r>
            <a:endParaRPr lang="en-GB" sz="4000" dirty="0"/>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r>
              <a:rPr lang="en-GB" dirty="0" smtClean="0"/>
              <a:t>We were at </a:t>
            </a:r>
            <a:r>
              <a:rPr lang="en-GB" dirty="0"/>
              <a:t>c</a:t>
            </a:r>
            <a:r>
              <a:rPr lang="en-GB" dirty="0" smtClean="0"/>
              <a:t>rises point… but we had our Digital GP Champions on hand </a:t>
            </a:r>
          </a:p>
          <a:p>
            <a:r>
              <a:rPr lang="en-GB" dirty="0" smtClean="0"/>
              <a:t>The Questions we asked were:</a:t>
            </a:r>
          </a:p>
          <a:p>
            <a:pPr lvl="1"/>
            <a:r>
              <a:rPr lang="en-GB" dirty="0" smtClean="0"/>
              <a:t>What do you need right now?</a:t>
            </a:r>
          </a:p>
          <a:p>
            <a:pPr lvl="1"/>
            <a:r>
              <a:rPr lang="en-GB" dirty="0" smtClean="0"/>
              <a:t>Why?</a:t>
            </a:r>
          </a:p>
          <a:p>
            <a:pPr lvl="1"/>
            <a:r>
              <a:rPr lang="en-GB" dirty="0" smtClean="0"/>
              <a:t>Does it exist?</a:t>
            </a:r>
          </a:p>
          <a:p>
            <a:r>
              <a:rPr lang="en-GB" dirty="0" smtClean="0"/>
              <a:t> The answers that came back were broadly:</a:t>
            </a:r>
          </a:p>
          <a:p>
            <a:pPr lvl="1"/>
            <a:r>
              <a:rPr lang="en-GB" dirty="0" smtClean="0"/>
              <a:t>The ability for clinical and admin staff to work from anywhere</a:t>
            </a:r>
          </a:p>
          <a:p>
            <a:pPr lvl="1"/>
            <a:r>
              <a:rPr lang="en-GB" dirty="0" smtClean="0"/>
              <a:t>The ability to provide remote consultations</a:t>
            </a:r>
          </a:p>
          <a:p>
            <a:pPr lvl="1"/>
            <a:r>
              <a:rPr lang="en-GB" dirty="0" smtClean="0"/>
              <a:t>To keep our staff and the public as safe as possible &amp; to reduce </a:t>
            </a:r>
            <a:r>
              <a:rPr lang="en-GB" dirty="0"/>
              <a:t>d</a:t>
            </a:r>
            <a:r>
              <a:rPr lang="en-GB" dirty="0" smtClean="0"/>
              <a:t>emand ASAP</a:t>
            </a:r>
            <a:endParaRPr lang="en-GB" dirty="0"/>
          </a:p>
        </p:txBody>
      </p:sp>
    </p:spTree>
    <p:extLst>
      <p:ext uri="{BB962C8B-B14F-4D97-AF65-F5344CB8AC3E}">
        <p14:creationId xmlns:p14="http://schemas.microsoft.com/office/powerpoint/2010/main" val="228334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1520"/>
          <a:stretch/>
        </p:blipFill>
        <p:spPr bwMode="auto">
          <a:xfrm>
            <a:off x="1" y="6048375"/>
            <a:ext cx="9144000"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The Ability to Work Anywhere</a:t>
            </a:r>
            <a:endParaRPr lang="en-GB" dirty="0"/>
          </a:p>
        </p:txBody>
      </p:sp>
      <p:sp>
        <p:nvSpPr>
          <p:cNvPr id="3" name="Content Placeholder 2"/>
          <p:cNvSpPr>
            <a:spLocks noGrp="1"/>
          </p:cNvSpPr>
          <p:nvPr>
            <p:ph idx="1"/>
          </p:nvPr>
        </p:nvSpPr>
        <p:spPr>
          <a:xfrm>
            <a:off x="457200" y="1268760"/>
            <a:ext cx="8229600" cy="5112568"/>
          </a:xfrm>
        </p:spPr>
        <p:txBody>
          <a:bodyPr>
            <a:normAutofit fontScale="62500" lnSpcReduction="20000"/>
          </a:bodyPr>
          <a:lstStyle/>
          <a:p>
            <a:r>
              <a:rPr lang="en-GB" dirty="0" smtClean="0"/>
              <a:t>Where possible we needed to move from desktops to laptops</a:t>
            </a:r>
          </a:p>
          <a:p>
            <a:pPr lvl="1"/>
            <a:r>
              <a:rPr lang="en-GB" dirty="0" smtClean="0"/>
              <a:t>All new stock from China was placed in 10 week quarantine and the whole country all of a sudden needed laptops </a:t>
            </a:r>
          </a:p>
          <a:p>
            <a:pPr lvl="1"/>
            <a:r>
              <a:rPr lang="en-GB" dirty="0" smtClean="0"/>
              <a:t>All existing kit available plus any orders we could secure was mobilised rapidly</a:t>
            </a:r>
          </a:p>
          <a:p>
            <a:pPr lvl="1"/>
            <a:r>
              <a:rPr lang="en-GB" dirty="0" smtClean="0"/>
              <a:t>Devices needed to be functional not top of the range</a:t>
            </a:r>
          </a:p>
          <a:p>
            <a:pPr lvl="2"/>
            <a:r>
              <a:rPr lang="en-GB" dirty="0" smtClean="0"/>
              <a:t>Call made to Green World – 300 working laptops to Humber on the way – week 1</a:t>
            </a:r>
          </a:p>
          <a:p>
            <a:pPr lvl="2"/>
            <a:r>
              <a:rPr lang="en-GB" dirty="0" smtClean="0"/>
              <a:t>Work in North Yorkshire &amp; York to mobilise any and all stock held – week 1</a:t>
            </a:r>
          </a:p>
          <a:p>
            <a:pPr lvl="2"/>
            <a:r>
              <a:rPr lang="en-GB" dirty="0" smtClean="0"/>
              <a:t>In following weeks - NHSE found a warehouse of laptops we could take ownership of</a:t>
            </a:r>
          </a:p>
          <a:p>
            <a:r>
              <a:rPr lang="en-GB" dirty="0" smtClean="0"/>
              <a:t>1000 VPN tokens ordered and we </a:t>
            </a:r>
            <a:r>
              <a:rPr lang="en-GB" dirty="0"/>
              <a:t>maximised existing RAS </a:t>
            </a:r>
            <a:r>
              <a:rPr lang="en-GB" dirty="0" smtClean="0"/>
              <a:t>investment</a:t>
            </a:r>
          </a:p>
          <a:p>
            <a:pPr lvl="2"/>
            <a:r>
              <a:rPr lang="en-GB" dirty="0" smtClean="0"/>
              <a:t>This meant that any laptop or </a:t>
            </a:r>
            <a:r>
              <a:rPr lang="en-GB" b="1" dirty="0" smtClean="0"/>
              <a:t>DESKTOP</a:t>
            </a:r>
            <a:r>
              <a:rPr lang="en-GB" dirty="0" smtClean="0"/>
              <a:t> could be used from any Internet connection</a:t>
            </a:r>
          </a:p>
          <a:p>
            <a:pPr lvl="1"/>
            <a:r>
              <a:rPr lang="en-GB" b="1" u="sng" dirty="0" smtClean="0"/>
              <a:t>Very</a:t>
            </a:r>
            <a:r>
              <a:rPr lang="en-GB" dirty="0" smtClean="0"/>
              <a:t> </a:t>
            </a:r>
            <a:r>
              <a:rPr lang="en-GB" dirty="0"/>
              <a:t>r</a:t>
            </a:r>
            <a:r>
              <a:rPr lang="en-GB" dirty="0" smtClean="0"/>
              <a:t>apid agile mobilisation </a:t>
            </a:r>
          </a:p>
          <a:p>
            <a:r>
              <a:rPr lang="en-GB" dirty="0" smtClean="0"/>
              <a:t> Access to clinical systems was improved</a:t>
            </a:r>
          </a:p>
          <a:p>
            <a:pPr lvl="1"/>
            <a:r>
              <a:rPr lang="en-GB" dirty="0" smtClean="0"/>
              <a:t>Not only could systems be accessed on newly agile devices but we also</a:t>
            </a:r>
          </a:p>
          <a:p>
            <a:pPr lvl="1"/>
            <a:r>
              <a:rPr lang="en-GB" dirty="0" smtClean="0"/>
              <a:t>Made sure that access to mobile versions of clinical </a:t>
            </a:r>
            <a:r>
              <a:rPr lang="en-GB" dirty="0"/>
              <a:t>s</a:t>
            </a:r>
            <a:r>
              <a:rPr lang="en-GB" dirty="0" smtClean="0"/>
              <a:t>ystems (EMIS &amp; S1) could be downloaded on personal devices</a:t>
            </a:r>
          </a:p>
          <a:p>
            <a:pPr lvl="1"/>
            <a:r>
              <a:rPr lang="en-GB" dirty="0" smtClean="0"/>
              <a:t>We took part in the pilot of Internet Facing Version of S1 – extra choice….even had it working on a Mac</a:t>
            </a:r>
          </a:p>
          <a:p>
            <a:r>
              <a:rPr lang="en-GB" dirty="0" smtClean="0"/>
              <a:t>Almost overnight we moved from a fixed and static Primary Care </a:t>
            </a:r>
            <a:r>
              <a:rPr lang="en-GB" dirty="0"/>
              <a:t>w</a:t>
            </a:r>
            <a:r>
              <a:rPr lang="en-GB" dirty="0" smtClean="0"/>
              <a:t>orkforce to a home working agile dynamo </a:t>
            </a:r>
          </a:p>
          <a:p>
            <a:endParaRPr lang="en-GB" dirty="0" smtClean="0"/>
          </a:p>
          <a:p>
            <a:pPr lvl="1"/>
            <a:endParaRPr lang="en-GB" dirty="0" smtClean="0"/>
          </a:p>
          <a:p>
            <a:pPr lvl="2"/>
            <a:endParaRPr lang="en-GB" dirty="0" smtClean="0"/>
          </a:p>
          <a:p>
            <a:pPr lvl="2"/>
            <a:endParaRPr lang="en-GB" dirty="0" smtClean="0"/>
          </a:p>
        </p:txBody>
      </p:sp>
    </p:spTree>
    <p:extLst>
      <p:ext uri="{BB962C8B-B14F-4D97-AF65-F5344CB8AC3E}">
        <p14:creationId xmlns:p14="http://schemas.microsoft.com/office/powerpoint/2010/main" val="78261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fade">
                                      <p:cBhvr>
                                        <p:cTn id="75" dur="1000"/>
                                        <p:tgtEl>
                                          <p:spTgt spid="3">
                                            <p:txEl>
                                              <p:pRg st="12" end="12"/>
                                            </p:txEl>
                                          </p:spTgt>
                                        </p:tgtEl>
                                      </p:cBhvr>
                                    </p:animEffect>
                                    <p:anim calcmode="lin" valueType="num">
                                      <p:cBhvr>
                                        <p:cTn id="7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Effect transition="in" filter="fade">
                                      <p:cBhvr>
                                        <p:cTn id="80" dur="1000"/>
                                        <p:tgtEl>
                                          <p:spTgt spid="3">
                                            <p:txEl>
                                              <p:pRg st="13" end="13"/>
                                            </p:txEl>
                                          </p:spTgt>
                                        </p:tgtEl>
                                      </p:cBhvr>
                                    </p:animEffect>
                                    <p:anim calcmode="lin" valueType="num">
                                      <p:cBhvr>
                                        <p:cTn id="8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3">
                                            <p:txEl>
                                              <p:pRg st="14" end="14"/>
                                            </p:txEl>
                                          </p:spTgt>
                                        </p:tgtEl>
                                        <p:attrNameLst>
                                          <p:attrName>style.visibility</p:attrName>
                                        </p:attrNameLst>
                                      </p:cBhvr>
                                      <p:to>
                                        <p:strVal val="visible"/>
                                      </p:to>
                                    </p:set>
                                    <p:animEffect transition="in" filter="fade">
                                      <p:cBhvr>
                                        <p:cTn id="87" dur="1000"/>
                                        <p:tgtEl>
                                          <p:spTgt spid="3">
                                            <p:txEl>
                                              <p:pRg st="14" end="14"/>
                                            </p:txEl>
                                          </p:spTgt>
                                        </p:tgtEl>
                                      </p:cBhvr>
                                    </p:animEffect>
                                    <p:anim calcmode="lin" valueType="num">
                                      <p:cBhvr>
                                        <p:cTn id="88"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9"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1087</TotalTime>
  <Words>1502</Words>
  <Application>Microsoft Office PowerPoint</Application>
  <PresentationFormat>On-screen Show (4:3)</PresentationFormat>
  <Paragraphs>156</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“Making it Real”  The Discovery of Agile Primary Care  </vt:lpstr>
      <vt:lpstr>PowerPoint Presentation</vt:lpstr>
      <vt:lpstr>The Disruptor </vt:lpstr>
      <vt:lpstr>The Disrupter (again)</vt:lpstr>
      <vt:lpstr>PowerPoint Presentation</vt:lpstr>
      <vt:lpstr>Why was this a Problem</vt:lpstr>
      <vt:lpstr>Tackling the Challenge</vt:lpstr>
      <vt:lpstr>Asking the Right Questions (The Importance of Clinical Champions)</vt:lpstr>
      <vt:lpstr>The Ability to Work Anywhere</vt:lpstr>
      <vt:lpstr>Remote Consultations </vt:lpstr>
      <vt:lpstr>Personal Responsibility </vt:lpstr>
      <vt:lpstr>Boundaries of Primary Care</vt:lpstr>
      <vt:lpstr>Boundaries of Primary Care</vt:lpstr>
      <vt:lpstr>The “Illusion”</vt:lpstr>
      <vt:lpstr>Making it ‘Real’</vt:lpstr>
      <vt:lpstr>What was delivered…</vt:lpstr>
      <vt:lpstr>What’s next…</vt:lpstr>
      <vt:lpstr>What did we learn/re-learn?</vt:lpstr>
    </vt:vector>
  </TitlesOfParts>
  <Company>City Health Care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it Real” The discovery of Agile Primary Care</dc:title>
  <dc:creator>John Mitchell</dc:creator>
  <cp:lastModifiedBy>John Mitchell</cp:lastModifiedBy>
  <cp:revision>40</cp:revision>
  <dcterms:created xsi:type="dcterms:W3CDTF">2020-10-07T09:04:22Z</dcterms:created>
  <dcterms:modified xsi:type="dcterms:W3CDTF">2020-11-02T15:30:57Z</dcterms:modified>
</cp:coreProperties>
</file>